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346" r:id="rId2"/>
    <p:sldId id="351" r:id="rId3"/>
    <p:sldId id="461" r:id="rId4"/>
    <p:sldId id="367" r:id="rId5"/>
    <p:sldId id="462" r:id="rId6"/>
    <p:sldId id="463" r:id="rId7"/>
    <p:sldId id="465" r:id="rId8"/>
    <p:sldId id="352" r:id="rId9"/>
    <p:sldId id="468" r:id="rId10"/>
    <p:sldId id="469" r:id="rId11"/>
    <p:sldId id="431" r:id="rId12"/>
    <p:sldId id="466" r:id="rId13"/>
    <p:sldId id="467" r:id="rId14"/>
    <p:sldId id="4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6">
          <p15:clr>
            <a:srgbClr val="A4A3A4"/>
          </p15:clr>
        </p15:guide>
        <p15:guide id="2" pos="34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56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905" y="29"/>
      </p:cViewPr>
      <p:guideLst>
        <p:guide orient="horz" pos="3656"/>
        <p:guide pos="34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3A5D2-DBA2-48E5-8E18-A4D19248AB49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5B782-9697-472C-B1A8-CC8B2399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5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4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0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1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8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1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1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23802-89E3-4444-BB86-CB83D3A23D64}" type="datetimeFigureOut">
              <a:rPr lang="en-US" smtClean="0"/>
              <a:t>2023-01-24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9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9001"/>
            <a:ext cx="8229600" cy="1800000"/>
          </a:xfrm>
        </p:spPr>
        <p:txBody>
          <a:bodyPr>
            <a:normAutofit/>
          </a:bodyPr>
          <a:lstStyle/>
          <a:p>
            <a:r>
              <a:rPr lang="en-US" sz="3600" b="1" dirty="0"/>
              <a:t>Simple, Deterministic, Fast (but Weak) Approximations to Edit Distance and </a:t>
            </a:r>
            <a:r>
              <a:rPr lang="en-US" sz="3600" b="1" dirty="0" err="1"/>
              <a:t>Dyck</a:t>
            </a:r>
            <a:r>
              <a:rPr lang="en-US" sz="3600" b="1" dirty="0"/>
              <a:t> Edit Distance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08585" y="2857590"/>
            <a:ext cx="8926830" cy="1545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i="1" dirty="0" smtClean="0"/>
              <a:t>Michal </a:t>
            </a:r>
            <a:r>
              <a:rPr lang="en-US" sz="2800" i="1" dirty="0" err="1" smtClean="0"/>
              <a:t>Kouck</a:t>
            </a:r>
            <a:r>
              <a:rPr lang="cs-CZ" sz="2800" i="1" dirty="0" smtClean="0"/>
              <a:t>ý</a:t>
            </a:r>
            <a:r>
              <a:rPr lang="en-US" sz="2800" dirty="0" smtClean="0"/>
              <a:t>                      Michael Saks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Charles University              Rutgers University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450" y="4433780"/>
            <a:ext cx="1440000" cy="1490823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830" y="4207758"/>
            <a:ext cx="1817485" cy="181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8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Šipka doprava 104"/>
          <p:cNvSpPr/>
          <p:nvPr/>
        </p:nvSpPr>
        <p:spPr>
          <a:xfrm rot="8027117">
            <a:off x="2970144" y="2723855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Šipka doprava 105"/>
          <p:cNvSpPr/>
          <p:nvPr/>
        </p:nvSpPr>
        <p:spPr>
          <a:xfrm rot="3775196">
            <a:off x="4340786" y="2815351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r>
              <a:rPr lang="en-US" dirty="0" err="1" smtClean="0"/>
              <a:t>Dyck</a:t>
            </a:r>
            <a:r>
              <a:rPr lang="en-US" dirty="0" smtClean="0"/>
              <a:t>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</p:spPr>
            <p:txBody>
              <a:bodyPr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dirty="0" smtClean="0"/>
                  <a:t>Dyck edit distance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 smtClean="0"/>
                  <a:t> is at most the sum of the edit distance of all the pairs.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dirty="0" smtClean="0"/>
                  <a:t>The </a:t>
                </a:r>
                <a:r>
                  <a:rPr lang="en-US" sz="2400" dirty="0"/>
                  <a:t>sum of the edit distance of all the </a:t>
                </a:r>
                <a:r>
                  <a:rPr lang="en-US" sz="2400" dirty="0" smtClean="0"/>
                  <a:t>pairs is </a:t>
                </a:r>
                <a:r>
                  <a:rPr lang="en-US" sz="2400" dirty="0"/>
                  <a:t>at </a:t>
                </a:r>
                <a:r>
                  <a:rPr lang="en-US" sz="2400" dirty="0" smtClean="0"/>
                  <a:t>most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-times the </a:t>
                </a:r>
                <a:r>
                  <a:rPr lang="en-US" sz="2400" dirty="0" err="1" smtClean="0"/>
                  <a:t>Dyck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edit distance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  <a:blipFill>
                <a:blip r:embed="rId2"/>
                <a:stretch>
                  <a:fillRect l="-929" t="-2266" r="-1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Box 53"/>
          <p:cNvSpPr txBox="1"/>
          <p:nvPr/>
        </p:nvSpPr>
        <p:spPr>
          <a:xfrm>
            <a:off x="2094002" y="3475034"/>
            <a:ext cx="854171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0" name="TextBox 53"/>
          <p:cNvSpPr txBox="1"/>
          <p:nvPr/>
        </p:nvSpPr>
        <p:spPr>
          <a:xfrm>
            <a:off x="2948174" y="3475033"/>
            <a:ext cx="853566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31" name="TextBox 53"/>
          <p:cNvSpPr txBox="1"/>
          <p:nvPr/>
        </p:nvSpPr>
        <p:spPr>
          <a:xfrm>
            <a:off x="4341495" y="3560665"/>
            <a:ext cx="70461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2" name="TextBox 53"/>
          <p:cNvSpPr txBox="1"/>
          <p:nvPr/>
        </p:nvSpPr>
        <p:spPr>
          <a:xfrm>
            <a:off x="5046106" y="3560664"/>
            <a:ext cx="72837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33" name="TextBox 53"/>
          <p:cNvSpPr txBox="1"/>
          <p:nvPr/>
        </p:nvSpPr>
        <p:spPr>
          <a:xfrm>
            <a:off x="6277144" y="3442304"/>
            <a:ext cx="70461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4" name="TextBox 53"/>
          <p:cNvSpPr txBox="1"/>
          <p:nvPr/>
        </p:nvSpPr>
        <p:spPr>
          <a:xfrm>
            <a:off x="6981755" y="3442303"/>
            <a:ext cx="72837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04" name="Šipka doprava 103"/>
          <p:cNvSpPr/>
          <p:nvPr/>
        </p:nvSpPr>
        <p:spPr>
          <a:xfrm rot="2132616">
            <a:off x="5007161" y="2726239"/>
            <a:ext cx="1128256" cy="22764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53"/>
          <p:cNvSpPr txBox="1"/>
          <p:nvPr/>
        </p:nvSpPr>
        <p:spPr>
          <a:xfrm>
            <a:off x="3587693" y="1768605"/>
            <a:ext cx="21416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8" name="TextBox 53"/>
          <p:cNvSpPr txBox="1"/>
          <p:nvPr/>
        </p:nvSpPr>
        <p:spPr>
          <a:xfrm>
            <a:off x="3801861" y="1768605"/>
            <a:ext cx="539634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9" name="TextBox 53"/>
          <p:cNvSpPr txBox="1"/>
          <p:nvPr/>
        </p:nvSpPr>
        <p:spPr>
          <a:xfrm>
            <a:off x="4341495" y="1768605"/>
            <a:ext cx="808210" cy="461665"/>
          </a:xfrm>
          <a:prstGeom prst="rect">
            <a:avLst/>
          </a:prstGeom>
          <a:solidFill>
            <a:schemeClr val="bg1"/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36895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Saha’s</a:t>
            </a:r>
            <a:r>
              <a:rPr lang="en-US" dirty="0" smtClean="0"/>
              <a:t> edit distance approximation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024456" y="215993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56456" y="215993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88456" y="215993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320456" y="215993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752456" y="215993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i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184456" y="215993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16456" y="215993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48456" y="215993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66091" y="215943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98091" y="215943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30091" y="215943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62091" y="215943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94091" y="215943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4456" y="339196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56456" y="339196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4888456" y="339196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20456" y="339196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52456" y="339196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</a:t>
            </a:r>
            <a:endParaRPr lang="en-US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6184456" y="339196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16456" y="339196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048456" y="3391967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866091" y="339146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298091" y="339146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730091" y="339146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162091" y="339146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3594091" y="339146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2139821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2139821"/>
                <a:ext cx="129384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383966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383966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Násobení 2"/>
          <p:cNvSpPr/>
          <p:nvPr/>
        </p:nvSpPr>
        <p:spPr>
          <a:xfrm>
            <a:off x="3171181" y="3691890"/>
            <a:ext cx="422910" cy="42291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Násobení 93"/>
          <p:cNvSpPr/>
          <p:nvPr/>
        </p:nvSpPr>
        <p:spPr>
          <a:xfrm>
            <a:off x="3169546" y="2498611"/>
            <a:ext cx="422910" cy="42291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Násobení 96"/>
          <p:cNvSpPr/>
          <p:nvPr/>
        </p:nvSpPr>
        <p:spPr>
          <a:xfrm>
            <a:off x="3592456" y="3691890"/>
            <a:ext cx="422910" cy="42291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Násobení 98"/>
          <p:cNvSpPr/>
          <p:nvPr/>
        </p:nvSpPr>
        <p:spPr>
          <a:xfrm>
            <a:off x="3592456" y="2498611"/>
            <a:ext cx="422910" cy="42291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Násobení 100"/>
          <p:cNvSpPr/>
          <p:nvPr/>
        </p:nvSpPr>
        <p:spPr>
          <a:xfrm>
            <a:off x="4041001" y="2498611"/>
            <a:ext cx="422910" cy="42291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Násobení 102"/>
          <p:cNvSpPr/>
          <p:nvPr/>
        </p:nvSpPr>
        <p:spPr>
          <a:xfrm>
            <a:off x="5757001" y="3691890"/>
            <a:ext cx="422910" cy="42291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772886" y="4713514"/>
            <a:ext cx="7701643" cy="174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Zástupný symbol pro obsah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604617"/>
                <a:ext cx="8229600" cy="1817914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 smtClean="0"/>
                  <a:t>On a mismatch remove one of the symbols at random.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tx2"/>
                    </a:solidFill>
                  </a:rPr>
                  <a:t>Thm [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Saha’15]: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-</a:t>
                </a:r>
                <a:r>
                  <a:rPr lang="en-US" sz="2400" dirty="0" smtClean="0"/>
                  <a:t>approximation to edit distance.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		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 smtClean="0"/>
                  <a:t>  … edit distance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US" sz="2400" dirty="0"/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US" sz="2400" dirty="0"/>
              </a:p>
            </p:txBody>
          </p:sp>
        </mc:Choice>
        <mc:Fallback xmlns="">
          <p:sp>
            <p:nvSpPr>
              <p:cNvPr id="105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604617"/>
                <a:ext cx="8229600" cy="1817914"/>
              </a:xfrm>
              <a:blipFill>
                <a:blip r:embed="rId4"/>
                <a:stretch>
                  <a:fillRect l="-1111" t="-2676" b="-5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>
            <a:stCxn id="54" idx="2"/>
            <a:endCxn id="75" idx="0"/>
          </p:cNvCxnSpPr>
          <p:nvPr/>
        </p:nvCxnSpPr>
        <p:spPr>
          <a:xfrm>
            <a:off x="2082091" y="2621100"/>
            <a:ext cx="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>
            <a:stCxn id="56" idx="2"/>
            <a:endCxn id="76" idx="0"/>
          </p:cNvCxnSpPr>
          <p:nvPr/>
        </p:nvCxnSpPr>
        <p:spPr>
          <a:xfrm>
            <a:off x="2514091" y="2621100"/>
            <a:ext cx="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57" idx="2"/>
            <a:endCxn id="77" idx="0"/>
          </p:cNvCxnSpPr>
          <p:nvPr/>
        </p:nvCxnSpPr>
        <p:spPr>
          <a:xfrm>
            <a:off x="2946091" y="2621100"/>
            <a:ext cx="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>
            <a:stCxn id="39" idx="2"/>
            <a:endCxn id="63" idx="0"/>
          </p:cNvCxnSpPr>
          <p:nvPr/>
        </p:nvCxnSpPr>
        <p:spPr>
          <a:xfrm flipH="1">
            <a:off x="4240456" y="2621598"/>
            <a:ext cx="43200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>
            <a:stCxn id="40" idx="2"/>
            <a:endCxn id="64" idx="0"/>
          </p:cNvCxnSpPr>
          <p:nvPr/>
        </p:nvCxnSpPr>
        <p:spPr>
          <a:xfrm flipH="1">
            <a:off x="4672456" y="2621598"/>
            <a:ext cx="43200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>
            <a:stCxn id="41" idx="2"/>
            <a:endCxn id="66" idx="0"/>
          </p:cNvCxnSpPr>
          <p:nvPr/>
        </p:nvCxnSpPr>
        <p:spPr>
          <a:xfrm flipH="1">
            <a:off x="5104456" y="2621598"/>
            <a:ext cx="43200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42" idx="2"/>
            <a:endCxn id="67" idx="0"/>
          </p:cNvCxnSpPr>
          <p:nvPr/>
        </p:nvCxnSpPr>
        <p:spPr>
          <a:xfrm flipH="1">
            <a:off x="5536456" y="2621598"/>
            <a:ext cx="43200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>
            <a:stCxn id="43" idx="2"/>
            <a:endCxn id="72" idx="0"/>
          </p:cNvCxnSpPr>
          <p:nvPr/>
        </p:nvCxnSpPr>
        <p:spPr>
          <a:xfrm>
            <a:off x="6400456" y="2621598"/>
            <a:ext cx="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>
            <a:stCxn id="44" idx="2"/>
            <a:endCxn id="73" idx="0"/>
          </p:cNvCxnSpPr>
          <p:nvPr/>
        </p:nvCxnSpPr>
        <p:spPr>
          <a:xfrm>
            <a:off x="6832456" y="2621598"/>
            <a:ext cx="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>
            <a:stCxn id="45" idx="2"/>
            <a:endCxn id="74" idx="0"/>
          </p:cNvCxnSpPr>
          <p:nvPr/>
        </p:nvCxnSpPr>
        <p:spPr>
          <a:xfrm>
            <a:off x="7264456" y="2621598"/>
            <a:ext cx="0" cy="770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5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3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3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9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7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7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9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1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3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5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9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3" dur="1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1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3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3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3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1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1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"/>
                            </p:stCondLst>
                            <p:childTnLst>
                              <p:par>
                                <p:cTn id="15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2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9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4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4" grpId="0" animBg="1"/>
      <p:bldP spid="97" grpId="0" animBg="1"/>
      <p:bldP spid="99" grpId="0" animBg="1"/>
      <p:bldP spid="101" grpId="0" animBg="1"/>
      <p:bldP spid="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Approximating edit distance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ástupný symbol pro obsah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40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solidFill>
                      <a:schemeClr val="tx2"/>
                    </a:solidFill>
                  </a:rPr>
                  <a:t>Thm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[Saha’15]:</a:t>
                </a:r>
                <a:r>
                  <a:rPr lang="en-US" sz="2400" dirty="0" smtClean="0"/>
                  <a:t> </a:t>
                </a:r>
                <a:r>
                  <a:rPr lang="en-US" sz="2400" i="1" dirty="0" smtClean="0"/>
                  <a:t>Randomized </a:t>
                </a:r>
                <a:r>
                  <a:rPr lang="en-US" sz="2400" dirty="0" smtClean="0"/>
                  <a:t>linear-time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-approximation to edit distance. </a:t>
                </a:r>
                <a:endParaRPr lang="en-US" sz="2400" dirty="0" smtClean="0"/>
              </a:p>
              <a:p>
                <a:endParaRPr lang="en-US" sz="2400" dirty="0" smtClean="0"/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>
                    <a:solidFill>
                      <a:schemeClr val="tx2"/>
                    </a:solidFill>
                  </a:rPr>
                  <a:t>Thm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[ours]:</a:t>
                </a:r>
                <a:r>
                  <a:rPr lang="en-US" sz="2400" dirty="0" smtClean="0"/>
                  <a:t> </a:t>
                </a:r>
                <a:r>
                  <a:rPr lang="en-US" sz="2400" i="1" dirty="0" smtClean="0"/>
                  <a:t>Deterministic </a:t>
                </a:r>
                <a:r>
                  <a:rPr lang="en-US" sz="2400" dirty="0" smtClean="0"/>
                  <a:t>linear-time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 smtClean="0"/>
                  <a:t>-</a:t>
                </a:r>
                <a:r>
                  <a:rPr lang="en-US" sz="2400" dirty="0"/>
                  <a:t>approximation to edit distance. </a:t>
                </a:r>
              </a:p>
              <a:p>
                <a:endParaRPr lang="en-US" sz="2400" dirty="0" smtClean="0"/>
              </a:p>
              <a:p>
                <a:r>
                  <a:rPr lang="en-US" sz="2400" dirty="0" smtClean="0">
                    <a:solidFill>
                      <a:schemeClr val="tx2"/>
                    </a:solidFill>
                  </a:rPr>
                  <a:t>Remove:</a:t>
                </a:r>
                <a:r>
                  <a:rPr lang="en-US" sz="2400" dirty="0"/>
                  <a:t>	</a:t>
                </a:r>
                <a:r>
                  <a:rPr lang="en-US" sz="2400" dirty="0" smtClean="0"/>
                  <a:t>1 mismatch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 smtClean="0"/>
                  <a:t>,     </a:t>
                </a:r>
                <a:r>
                  <a:rPr lang="en-US" sz="2400" dirty="0" smtClean="0"/>
                  <a:t>3 </a:t>
                </a:r>
                <a:r>
                  <a:rPr lang="en-US" sz="2400" dirty="0" smtClean="0"/>
                  <a:t>mismatches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/>
                  <a:t>,	 		</a:t>
                </a:r>
                <a:r>
                  <a:rPr lang="en-US" sz="2400" dirty="0" smtClean="0"/>
                  <a:t>5 </a:t>
                </a:r>
                <a:r>
                  <a:rPr lang="en-US" sz="2400" dirty="0" smtClean="0"/>
                  <a:t>mismatches from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, </a:t>
                </a:r>
                <a:r>
                  <a:rPr lang="en-US" sz="2400" dirty="0"/>
                  <a:t>7</a:t>
                </a:r>
                <a:r>
                  <a:rPr lang="en-US" sz="2400" dirty="0" smtClean="0"/>
                  <a:t> </a:t>
                </a:r>
                <a:r>
                  <a:rPr lang="en-US" sz="2400" dirty="0" smtClean="0"/>
                  <a:t>mismatches from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/>
                  <a:t>, … </a:t>
                </a:r>
                <a:endParaRPr lang="en-US" sz="2400" dirty="0"/>
              </a:p>
              <a:p>
                <a:endParaRPr lang="en-US" sz="2400" dirty="0"/>
              </a:p>
            </p:txBody>
          </p:sp>
        </mc:Choice>
        <mc:Fallback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7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Open questions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sz="2400" dirty="0" smtClean="0"/>
              </a:p>
              <a:p>
                <a:r>
                  <a:rPr lang="en-US" sz="2400" dirty="0" smtClean="0"/>
                  <a:t>Simple algorithm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 smtClean="0"/>
                  <a:t>-approximation of edit distance?</a:t>
                </a:r>
              </a:p>
              <a:p>
                <a:endParaRPr lang="en-US" sz="24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/>
                  <a:t>-</a:t>
                </a:r>
                <a:r>
                  <a:rPr lang="en-US" sz="2400" dirty="0" smtClean="0"/>
                  <a:t>approximate reduction from </a:t>
                </a:r>
                <a:r>
                  <a:rPr lang="en-US" sz="2400" dirty="0" err="1" smtClean="0"/>
                  <a:t>Dyck</a:t>
                </a:r>
                <a:r>
                  <a:rPr lang="en-US" sz="2400" dirty="0" smtClean="0"/>
                  <a:t> edit distance to edit distance?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000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Šipka doprava 101"/>
          <p:cNvSpPr/>
          <p:nvPr/>
        </p:nvSpPr>
        <p:spPr>
          <a:xfrm rot="5400000">
            <a:off x="1568362" y="2613483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Šipka doprava 102"/>
          <p:cNvSpPr/>
          <p:nvPr/>
        </p:nvSpPr>
        <p:spPr>
          <a:xfrm rot="5400000">
            <a:off x="3670916" y="2615389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Šipka doprava 103"/>
          <p:cNvSpPr/>
          <p:nvPr/>
        </p:nvSpPr>
        <p:spPr>
          <a:xfrm rot="5400000">
            <a:off x="7089704" y="2617753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Šipka doprava 104"/>
          <p:cNvSpPr/>
          <p:nvPr/>
        </p:nvSpPr>
        <p:spPr>
          <a:xfrm rot="5400000">
            <a:off x="1568362" y="2613484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Šipka doprava 105"/>
          <p:cNvSpPr/>
          <p:nvPr/>
        </p:nvSpPr>
        <p:spPr>
          <a:xfrm rot="5400000">
            <a:off x="3670916" y="2615390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r>
              <a:rPr lang="en-US" dirty="0" err="1" smtClean="0"/>
              <a:t>Dyck</a:t>
            </a:r>
            <a:r>
              <a:rPr lang="en-US" dirty="0" smtClean="0"/>
              <a:t>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</p:spPr>
            <p:txBody>
              <a:bodyPr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dirty="0" smtClean="0"/>
                  <a:t>Dyck edit distance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 smtClean="0"/>
                  <a:t> is at most the sum of the edit distance of all the pairs.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dirty="0" smtClean="0"/>
                  <a:t>The </a:t>
                </a:r>
                <a:r>
                  <a:rPr lang="en-US" sz="2400" dirty="0"/>
                  <a:t>sum of the edit distance of all the </a:t>
                </a:r>
                <a:r>
                  <a:rPr lang="en-US" sz="2400" dirty="0" smtClean="0"/>
                  <a:t>pairs is </a:t>
                </a:r>
                <a:r>
                  <a:rPr lang="en-US" sz="2400" dirty="0"/>
                  <a:t>at </a:t>
                </a:r>
                <a:r>
                  <a:rPr lang="en-US" sz="2400" dirty="0" smtClean="0"/>
                  <a:t>most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-times the </a:t>
                </a:r>
                <a:r>
                  <a:rPr lang="en-US" sz="2400" dirty="0" err="1" smtClean="0"/>
                  <a:t>Dyck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edit distance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  <a:blipFill>
                <a:blip r:embed="rId2"/>
                <a:stretch>
                  <a:fillRect l="-929" t="-2266" r="-1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1866091" y="1767552"/>
            <a:ext cx="1053692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19783" y="1767552"/>
            <a:ext cx="878062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185417" y="3247476"/>
                <a:ext cx="16806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17" y="3247476"/>
                <a:ext cx="1680674" cy="461665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3"/>
          <p:cNvSpPr txBox="1"/>
          <p:nvPr/>
        </p:nvSpPr>
        <p:spPr>
          <a:xfrm>
            <a:off x="3797845" y="1767552"/>
            <a:ext cx="12005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49" name="TextBox 55"/>
          <p:cNvSpPr txBox="1"/>
          <p:nvPr/>
        </p:nvSpPr>
        <p:spPr>
          <a:xfrm>
            <a:off x="4998345" y="1767552"/>
            <a:ext cx="731253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50" name="TextBox 53"/>
          <p:cNvSpPr txBox="1"/>
          <p:nvPr/>
        </p:nvSpPr>
        <p:spPr>
          <a:xfrm>
            <a:off x="5729598" y="1767552"/>
            <a:ext cx="716081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55" name="Volný tvar 54"/>
          <p:cNvSpPr/>
          <p:nvPr/>
        </p:nvSpPr>
        <p:spPr>
          <a:xfrm>
            <a:off x="2080259" y="2221315"/>
            <a:ext cx="1717585" cy="242802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Volný tvar 57"/>
          <p:cNvSpPr/>
          <p:nvPr/>
        </p:nvSpPr>
        <p:spPr>
          <a:xfrm>
            <a:off x="4341495" y="2221315"/>
            <a:ext cx="1384209" cy="242802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Volný tvar 59"/>
          <p:cNvSpPr/>
          <p:nvPr/>
        </p:nvSpPr>
        <p:spPr>
          <a:xfrm>
            <a:off x="5729599" y="2221315"/>
            <a:ext cx="1360812" cy="242802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53"/>
          <p:cNvSpPr txBox="1"/>
          <p:nvPr/>
        </p:nvSpPr>
        <p:spPr>
          <a:xfrm>
            <a:off x="1866091" y="3247477"/>
            <a:ext cx="21416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86" name="TextBox 53"/>
          <p:cNvSpPr txBox="1"/>
          <p:nvPr/>
        </p:nvSpPr>
        <p:spPr>
          <a:xfrm>
            <a:off x="3797845" y="3247477"/>
            <a:ext cx="55576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87" name="TextBox 55"/>
          <p:cNvSpPr txBox="1"/>
          <p:nvPr/>
        </p:nvSpPr>
        <p:spPr>
          <a:xfrm>
            <a:off x="4353613" y="3247477"/>
            <a:ext cx="2736798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89" name="TextBox 55"/>
          <p:cNvSpPr txBox="1"/>
          <p:nvPr/>
        </p:nvSpPr>
        <p:spPr>
          <a:xfrm>
            <a:off x="7090411" y="3247477"/>
            <a:ext cx="80821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94" name="TextBox 55"/>
          <p:cNvSpPr txBox="1"/>
          <p:nvPr/>
        </p:nvSpPr>
        <p:spPr>
          <a:xfrm>
            <a:off x="2076364" y="3247477"/>
            <a:ext cx="1721481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95" name="TextBox 53"/>
          <p:cNvSpPr txBox="1"/>
          <p:nvPr/>
        </p:nvSpPr>
        <p:spPr>
          <a:xfrm>
            <a:off x="1866091" y="1767552"/>
            <a:ext cx="214168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96" name="TextBox 53"/>
          <p:cNvSpPr txBox="1"/>
          <p:nvPr/>
        </p:nvSpPr>
        <p:spPr>
          <a:xfrm>
            <a:off x="3797845" y="1767552"/>
            <a:ext cx="555768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97" name="TextBox 55"/>
          <p:cNvSpPr txBox="1"/>
          <p:nvPr/>
        </p:nvSpPr>
        <p:spPr>
          <a:xfrm>
            <a:off x="7090411" y="1767552"/>
            <a:ext cx="808210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51" name="TextBox 55"/>
          <p:cNvSpPr txBox="1"/>
          <p:nvPr/>
        </p:nvSpPr>
        <p:spPr>
          <a:xfrm>
            <a:off x="6445679" y="1767552"/>
            <a:ext cx="1452942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2158204" y="2340286"/>
            <a:ext cx="1590392" cy="243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3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93" grpId="0"/>
      <p:bldP spid="55" grpId="0" animBg="1"/>
      <p:bldP spid="58" grpId="0" animBg="1"/>
      <p:bldP spid="60" grpId="0" animBg="1"/>
      <p:bldP spid="84" grpId="0" animBg="1"/>
      <p:bldP spid="86" grpId="0" animBg="1"/>
      <p:bldP spid="87" grpId="0" animBg="1"/>
      <p:bldP spid="89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Edit distance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 smtClean="0">
                        <a:latin typeface="Cambria Math" panose="02040503050406030204" pitchFamily="18" charset="0"/>
                      </a:rPr>
                      <m:t>ED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the </a:t>
                </a:r>
                <a:r>
                  <a:rPr lang="en-US" sz="2400" dirty="0"/>
                  <a:t>number </a:t>
                </a:r>
                <a:r>
                  <a:rPr lang="en-US" sz="2400" dirty="0" smtClean="0"/>
                  <a:t>of	             1) insertions, and</a:t>
                </a:r>
                <a:br>
                  <a:rPr lang="en-US" sz="2400" dirty="0" smtClean="0"/>
                </a:br>
                <a:r>
                  <a:rPr lang="en-US" sz="2400" dirty="0" smtClean="0"/>
                  <a:t>				2) deletions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	that transform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400" dirty="0" smtClean="0"/>
                  <a:t> into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  <a:blipFill>
                <a:blip r:embed="rId2"/>
                <a:stretch>
                  <a:fillRect l="-1072" t="-2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02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5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8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320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752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i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18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1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4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66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98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30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62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94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4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56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4888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20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52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</a:t>
            </a:r>
            <a:endParaRPr lang="en-US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6184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16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048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866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298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730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162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3594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62091" y="2229715"/>
            <a:ext cx="0" cy="104709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162091" y="2229715"/>
            <a:ext cx="432000" cy="104709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752456" y="2229715"/>
            <a:ext cx="432000" cy="104659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82821" y="2229217"/>
            <a:ext cx="1635" cy="104759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5"/>
          <p:cNvCxnSpPr/>
          <p:nvPr/>
        </p:nvCxnSpPr>
        <p:spPr>
          <a:xfrm flipH="1">
            <a:off x="4456456" y="2238126"/>
            <a:ext cx="432000" cy="103818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7"/>
          <p:cNvCxnSpPr/>
          <p:nvPr/>
        </p:nvCxnSpPr>
        <p:spPr>
          <a:xfrm flipH="1">
            <a:off x="4456456" y="2229217"/>
            <a:ext cx="862364" cy="103959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7"/>
          <p:cNvCxnSpPr/>
          <p:nvPr/>
        </p:nvCxnSpPr>
        <p:spPr>
          <a:xfrm flipH="1">
            <a:off x="4886821" y="2211897"/>
            <a:ext cx="431999" cy="105691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05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/>
          <p:nvPr/>
        </p:nvSpPr>
        <p:spPr>
          <a:xfrm>
            <a:off x="2066081" y="2218458"/>
            <a:ext cx="5208608" cy="706056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Volný tvar 10"/>
          <p:cNvSpPr/>
          <p:nvPr/>
        </p:nvSpPr>
        <p:spPr>
          <a:xfrm>
            <a:off x="2511968" y="2236386"/>
            <a:ext cx="436245" cy="462915"/>
          </a:xfrm>
          <a:custGeom>
            <a:avLst/>
            <a:gdLst>
              <a:gd name="connsiteX0" fmla="*/ 0 w 436245"/>
              <a:gd name="connsiteY0" fmla="*/ 0 h 462915"/>
              <a:gd name="connsiteX1" fmla="*/ 1905 w 436245"/>
              <a:gd name="connsiteY1" fmla="*/ 461010 h 462915"/>
              <a:gd name="connsiteX2" fmla="*/ 430530 w 436245"/>
              <a:gd name="connsiteY2" fmla="*/ 462915 h 462915"/>
              <a:gd name="connsiteX3" fmla="*/ 428625 w 436245"/>
              <a:gd name="connsiteY3" fmla="*/ 0 h 462915"/>
              <a:gd name="connsiteX4" fmla="*/ 436245 w 436245"/>
              <a:gd name="connsiteY4" fmla="*/ 7620 h 462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245" h="462915">
                <a:moveTo>
                  <a:pt x="0" y="0"/>
                </a:moveTo>
                <a:lnTo>
                  <a:pt x="1905" y="461010"/>
                </a:lnTo>
                <a:lnTo>
                  <a:pt x="430530" y="462915"/>
                </a:lnTo>
                <a:lnTo>
                  <a:pt x="428625" y="0"/>
                </a:lnTo>
                <a:lnTo>
                  <a:pt x="436245" y="762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Volný tvar 47"/>
          <p:cNvSpPr/>
          <p:nvPr/>
        </p:nvSpPr>
        <p:spPr>
          <a:xfrm>
            <a:off x="3807968" y="2236387"/>
            <a:ext cx="436245" cy="462915"/>
          </a:xfrm>
          <a:custGeom>
            <a:avLst/>
            <a:gdLst>
              <a:gd name="connsiteX0" fmla="*/ 0 w 436245"/>
              <a:gd name="connsiteY0" fmla="*/ 0 h 462915"/>
              <a:gd name="connsiteX1" fmla="*/ 1905 w 436245"/>
              <a:gd name="connsiteY1" fmla="*/ 461010 h 462915"/>
              <a:gd name="connsiteX2" fmla="*/ 430530 w 436245"/>
              <a:gd name="connsiteY2" fmla="*/ 462915 h 462915"/>
              <a:gd name="connsiteX3" fmla="*/ 428625 w 436245"/>
              <a:gd name="connsiteY3" fmla="*/ 0 h 462915"/>
              <a:gd name="connsiteX4" fmla="*/ 436245 w 436245"/>
              <a:gd name="connsiteY4" fmla="*/ 7620 h 462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245" h="462915">
                <a:moveTo>
                  <a:pt x="0" y="0"/>
                </a:moveTo>
                <a:lnTo>
                  <a:pt x="1905" y="461010"/>
                </a:lnTo>
                <a:lnTo>
                  <a:pt x="430530" y="462915"/>
                </a:lnTo>
                <a:lnTo>
                  <a:pt x="428625" y="0"/>
                </a:lnTo>
                <a:lnTo>
                  <a:pt x="436245" y="762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Volný tvar 48"/>
          <p:cNvSpPr/>
          <p:nvPr/>
        </p:nvSpPr>
        <p:spPr>
          <a:xfrm>
            <a:off x="5102333" y="2234480"/>
            <a:ext cx="436245" cy="462915"/>
          </a:xfrm>
          <a:custGeom>
            <a:avLst/>
            <a:gdLst>
              <a:gd name="connsiteX0" fmla="*/ 0 w 436245"/>
              <a:gd name="connsiteY0" fmla="*/ 0 h 462915"/>
              <a:gd name="connsiteX1" fmla="*/ 1905 w 436245"/>
              <a:gd name="connsiteY1" fmla="*/ 461010 h 462915"/>
              <a:gd name="connsiteX2" fmla="*/ 430530 w 436245"/>
              <a:gd name="connsiteY2" fmla="*/ 462915 h 462915"/>
              <a:gd name="connsiteX3" fmla="*/ 428625 w 436245"/>
              <a:gd name="connsiteY3" fmla="*/ 0 h 462915"/>
              <a:gd name="connsiteX4" fmla="*/ 436245 w 436245"/>
              <a:gd name="connsiteY4" fmla="*/ 7620 h 462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245" h="462915">
                <a:moveTo>
                  <a:pt x="0" y="0"/>
                </a:moveTo>
                <a:lnTo>
                  <a:pt x="1905" y="461010"/>
                </a:lnTo>
                <a:lnTo>
                  <a:pt x="430530" y="462915"/>
                </a:lnTo>
                <a:lnTo>
                  <a:pt x="428625" y="0"/>
                </a:lnTo>
                <a:lnTo>
                  <a:pt x="436245" y="762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Volný tvar 49"/>
          <p:cNvSpPr/>
          <p:nvPr/>
        </p:nvSpPr>
        <p:spPr>
          <a:xfrm>
            <a:off x="5966333" y="2234481"/>
            <a:ext cx="878332" cy="462915"/>
          </a:xfrm>
          <a:custGeom>
            <a:avLst/>
            <a:gdLst>
              <a:gd name="connsiteX0" fmla="*/ 0 w 436245"/>
              <a:gd name="connsiteY0" fmla="*/ 0 h 462915"/>
              <a:gd name="connsiteX1" fmla="*/ 1905 w 436245"/>
              <a:gd name="connsiteY1" fmla="*/ 461010 h 462915"/>
              <a:gd name="connsiteX2" fmla="*/ 430530 w 436245"/>
              <a:gd name="connsiteY2" fmla="*/ 462915 h 462915"/>
              <a:gd name="connsiteX3" fmla="*/ 428625 w 436245"/>
              <a:gd name="connsiteY3" fmla="*/ 0 h 462915"/>
              <a:gd name="connsiteX4" fmla="*/ 436245 w 436245"/>
              <a:gd name="connsiteY4" fmla="*/ 7620 h 462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245" h="462915">
                <a:moveTo>
                  <a:pt x="0" y="0"/>
                </a:moveTo>
                <a:lnTo>
                  <a:pt x="1905" y="461010"/>
                </a:lnTo>
                <a:lnTo>
                  <a:pt x="430530" y="462915"/>
                </a:lnTo>
                <a:lnTo>
                  <a:pt x="428625" y="0"/>
                </a:lnTo>
                <a:lnTo>
                  <a:pt x="436245" y="762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r>
              <a:rPr lang="en-US" dirty="0" err="1" smtClean="0"/>
              <a:t>Dyck</a:t>
            </a:r>
            <a:r>
              <a:rPr lang="en-US" dirty="0" smtClean="0"/>
              <a:t>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Dyck edit distance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 smtClean="0">
                        <a:latin typeface="Cambria Math" panose="02040503050406030204" pitchFamily="18" charset="0"/>
                      </a:rPr>
                      <m:t>D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yck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the </a:t>
                </a:r>
                <a:r>
                  <a:rPr lang="en-US" sz="2400" dirty="0"/>
                  <a:t>number </a:t>
                </a:r>
                <a:r>
                  <a:rPr lang="en-US" sz="2400" dirty="0" smtClean="0"/>
                  <a:t>of	             1) insertions, and</a:t>
                </a:r>
                <a:br>
                  <a:rPr lang="en-US" sz="2400" dirty="0" smtClean="0"/>
                </a:br>
                <a:r>
                  <a:rPr lang="en-US" sz="2400" dirty="0" smtClean="0"/>
                  <a:t>				2) deletions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	that make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 smtClean="0"/>
                  <a:t> well parenthesized.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  <a:blipFill>
                <a:blip r:embed="rId2"/>
                <a:stretch>
                  <a:fillRect l="-1072" t="-2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02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]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5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(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8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(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320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52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8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]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1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4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]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66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98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30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62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}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94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99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8212"/>
            <a:ext cx="8808098" cy="48300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2196928"/>
                  </p:ext>
                </p:extLst>
              </p:nvPr>
            </p:nvGraphicFramePr>
            <p:xfrm>
              <a:off x="295858" y="348342"/>
              <a:ext cx="8552284" cy="60399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83413">
                      <a:extLst>
                        <a:ext uri="{9D8B030D-6E8A-4147-A177-3AD203B41FA5}">
                          <a16:colId xmlns:a16="http://schemas.microsoft.com/office/drawing/2014/main" val="2758672984"/>
                        </a:ext>
                      </a:extLst>
                    </a:gridCol>
                    <a:gridCol w="1692729">
                      <a:extLst>
                        <a:ext uri="{9D8B030D-6E8A-4147-A177-3AD203B41FA5}">
                          <a16:colId xmlns:a16="http://schemas.microsoft.com/office/drawing/2014/main" val="2400782423"/>
                        </a:ext>
                      </a:extLst>
                    </a:gridCol>
                    <a:gridCol w="2623457">
                      <a:extLst>
                        <a:ext uri="{9D8B030D-6E8A-4147-A177-3AD203B41FA5}">
                          <a16:colId xmlns:a16="http://schemas.microsoft.com/office/drawing/2014/main" val="3074975799"/>
                        </a:ext>
                      </a:extLst>
                    </a:gridCol>
                    <a:gridCol w="1652685">
                      <a:extLst>
                        <a:ext uri="{9D8B030D-6E8A-4147-A177-3AD203B41FA5}">
                          <a16:colId xmlns:a16="http://schemas.microsoft.com/office/drawing/2014/main" val="2555547871"/>
                        </a:ext>
                      </a:extLst>
                    </a:gridCol>
                  </a:tblGrid>
                  <a:tr h="658619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Edit distance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err="1" smtClean="0"/>
                            <a:t>Dyck</a:t>
                          </a:r>
                          <a:r>
                            <a:rPr lang="en-US" sz="2400" dirty="0" smtClean="0"/>
                            <a:t> edit distance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9599980"/>
                      </a:ext>
                    </a:extLst>
                  </a:tr>
                  <a:tr h="839858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Dynamic programming</a:t>
                          </a:r>
                          <a:r>
                            <a:rPr lang="en-US" sz="2400" dirty="0">
                              <a:solidFill>
                                <a:schemeClr val="tx2"/>
                              </a:solidFill>
                            </a:rPr>
                            <a:t>	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1F497D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1F497D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9812135"/>
                      </a:ext>
                    </a:extLst>
                  </a:tr>
                  <a:tr h="1461975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1200"/>
                            </a:spcBef>
                          </a:pP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Bringmann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</a:t>
                          </a:r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Grandoni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</a:t>
                          </a:r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Saha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Vassilevska-Williams’19</a:t>
                          </a:r>
                          <a:endParaRPr lang="en-US" sz="22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1F497D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1F497D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2.824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7018565"/>
                      </a:ext>
                    </a:extLst>
                  </a:tr>
                  <a:tr h="1119811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1200"/>
                            </a:spcBef>
                          </a:pPr>
                          <a:endParaRPr lang="en-US" sz="800" dirty="0" smtClean="0">
                            <a:solidFill>
                              <a:schemeClr val="tx2"/>
                            </a:solidFill>
                          </a:endParaRPr>
                        </a:p>
                        <a:p>
                          <a:pPr>
                            <a:spcBef>
                              <a:spcPts val="1200"/>
                            </a:spcBef>
                          </a:pPr>
                          <a:r>
                            <a:rPr lang="en-US" sz="2400" dirty="0" err="1" smtClean="0">
                              <a:solidFill>
                                <a:schemeClr val="tx2"/>
                              </a:solidFill>
                            </a:rPr>
                            <a:t>Backurs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,</a:t>
                          </a:r>
                          <a:r>
                            <a:rPr lang="en-US" sz="2400" baseline="0" dirty="0" smtClean="0">
                              <a:solidFill>
                                <a:schemeClr val="tx2"/>
                              </a:solidFill>
                            </a:rPr>
                            <a:t> 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Indyk’15</a:t>
                          </a: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800" dirty="0" smtClean="0">
                            <a:solidFill>
                              <a:schemeClr val="tx2"/>
                            </a:solidFill>
                          </a:endParaRPr>
                        </a:p>
                        <a:p>
                          <a:pPr>
                            <a:spcBef>
                              <a:spcPts val="12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Ω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Lee’02, </a:t>
                          </a:r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Abboud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</a:t>
                          </a:r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Backurs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Vassilevska-Williams’15</a:t>
                          </a:r>
                          <a:endParaRPr lang="en-US" sz="22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1F497D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Ω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𝜔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4985313"/>
                      </a:ext>
                    </a:extLst>
                  </a:tr>
                  <a:tr h="83985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-approximation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…, Das,</a:t>
                          </a:r>
                          <a:r>
                            <a:rPr lang="en-US" sz="2400" baseline="0" dirty="0" smtClean="0">
                              <a:solidFill>
                                <a:schemeClr val="tx2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2"/>
                              </a:solidFill>
                            </a:rPr>
                            <a:t>Kociumaka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, Saha’22</a:t>
                          </a: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1F497D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9102744"/>
                      </a:ext>
                    </a:extLst>
                  </a:tr>
                  <a:tr h="111981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1800" dirty="0" smtClean="0"/>
                            <a:t>-approximation</a:t>
                          </a:r>
                          <a:endParaRPr lang="en-US" sz="1800" dirty="0"/>
                        </a:p>
                        <a:p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…, </a:t>
                          </a:r>
                          <a:r>
                            <a:rPr lang="en-US" sz="2400" dirty="0" err="1" smtClean="0">
                              <a:solidFill>
                                <a:schemeClr val="tx2"/>
                              </a:solidFill>
                            </a:rPr>
                            <a:t>Andoni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,</a:t>
                          </a:r>
                          <a:r>
                            <a:rPr lang="en-US" sz="2400" baseline="0" dirty="0" smtClean="0">
                              <a:solidFill>
                                <a:schemeClr val="tx2"/>
                              </a:solidFill>
                            </a:rPr>
                            <a:t> 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Nosatzki’20</a:t>
                          </a: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1F497D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𝜀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Das,</a:t>
                          </a:r>
                          <a:r>
                            <a:rPr lang="en-US" sz="2400" baseline="0" dirty="0" smtClean="0">
                              <a:solidFill>
                                <a:schemeClr val="tx2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2"/>
                              </a:solidFill>
                            </a:rPr>
                            <a:t>Kociumaka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, Saha’22</a:t>
                          </a: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1F497D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1.971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  <a:p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025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2196928"/>
                  </p:ext>
                </p:extLst>
              </p:nvPr>
            </p:nvGraphicFramePr>
            <p:xfrm>
              <a:off x="295858" y="348342"/>
              <a:ext cx="8552284" cy="60399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83413">
                      <a:extLst>
                        <a:ext uri="{9D8B030D-6E8A-4147-A177-3AD203B41FA5}">
                          <a16:colId xmlns:a16="http://schemas.microsoft.com/office/drawing/2014/main" val="2758672984"/>
                        </a:ext>
                      </a:extLst>
                    </a:gridCol>
                    <a:gridCol w="1692729">
                      <a:extLst>
                        <a:ext uri="{9D8B030D-6E8A-4147-A177-3AD203B41FA5}">
                          <a16:colId xmlns:a16="http://schemas.microsoft.com/office/drawing/2014/main" val="2400782423"/>
                        </a:ext>
                      </a:extLst>
                    </a:gridCol>
                    <a:gridCol w="2623457">
                      <a:extLst>
                        <a:ext uri="{9D8B030D-6E8A-4147-A177-3AD203B41FA5}">
                          <a16:colId xmlns:a16="http://schemas.microsoft.com/office/drawing/2014/main" val="3074975799"/>
                        </a:ext>
                      </a:extLst>
                    </a:gridCol>
                    <a:gridCol w="1652685">
                      <a:extLst>
                        <a:ext uri="{9D8B030D-6E8A-4147-A177-3AD203B41FA5}">
                          <a16:colId xmlns:a16="http://schemas.microsoft.com/office/drawing/2014/main" val="2555547871"/>
                        </a:ext>
                      </a:extLst>
                    </a:gridCol>
                  </a:tblGrid>
                  <a:tr h="658619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Edit distance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err="1" smtClean="0"/>
                            <a:t>Dyck</a:t>
                          </a:r>
                          <a:r>
                            <a:rPr lang="en-US" sz="2400" dirty="0" smtClean="0"/>
                            <a:t> edit distance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9599980"/>
                      </a:ext>
                    </a:extLst>
                  </a:tr>
                  <a:tr h="839858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Dynamic programming</a:t>
                          </a:r>
                          <a:r>
                            <a:rPr lang="en-US" sz="2400" dirty="0">
                              <a:solidFill>
                                <a:schemeClr val="tx2"/>
                              </a:solidFill>
                            </a:rPr>
                            <a:t>	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878" t="-84058" r="-253957" b="-5536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8450" t="-84058" r="-1476" b="-5536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9812135"/>
                      </a:ext>
                    </a:extLst>
                  </a:tr>
                  <a:tr h="1461975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1200"/>
                            </a:spcBef>
                          </a:pP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Bringmann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</a:t>
                          </a:r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Grandoni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</a:t>
                          </a:r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Saha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Vassilevska-Williams’19</a:t>
                          </a:r>
                          <a:endParaRPr lang="en-US" sz="22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8450" t="-105833" r="-1476" b="-21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7018565"/>
                      </a:ext>
                    </a:extLst>
                  </a:tr>
                  <a:tr h="1119811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1200"/>
                            </a:spcBef>
                          </a:pPr>
                          <a:endParaRPr lang="en-US" sz="800" dirty="0" smtClean="0">
                            <a:solidFill>
                              <a:schemeClr val="tx2"/>
                            </a:solidFill>
                          </a:endParaRPr>
                        </a:p>
                        <a:p>
                          <a:pPr>
                            <a:spcBef>
                              <a:spcPts val="1200"/>
                            </a:spcBef>
                          </a:pPr>
                          <a:r>
                            <a:rPr lang="en-US" sz="2400" dirty="0" err="1" smtClean="0">
                              <a:solidFill>
                                <a:schemeClr val="tx2"/>
                              </a:solidFill>
                            </a:rPr>
                            <a:t>Backurs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,</a:t>
                          </a:r>
                          <a:r>
                            <a:rPr lang="en-US" sz="2400" baseline="0" dirty="0" smtClean="0">
                              <a:solidFill>
                                <a:schemeClr val="tx2"/>
                              </a:solidFill>
                            </a:rPr>
                            <a:t> 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Indyk’15</a:t>
                          </a: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878" t="-269945" r="-253957" b="-1863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Lee’02, </a:t>
                          </a:r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Abboud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</a:t>
                          </a:r>
                          <a:r>
                            <a:rPr lang="en-US" sz="2200" dirty="0" err="1" smtClean="0">
                              <a:solidFill>
                                <a:schemeClr val="tx2"/>
                              </a:solidFill>
                            </a:rPr>
                            <a:t>Backurs</a:t>
                          </a:r>
                          <a:r>
                            <a:rPr lang="en-US" sz="2200" dirty="0" smtClean="0">
                              <a:solidFill>
                                <a:schemeClr val="tx2"/>
                              </a:solidFill>
                            </a:rPr>
                            <a:t>, Vassilevska-Williams’15</a:t>
                          </a:r>
                          <a:endParaRPr lang="en-US" sz="22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8450" t="-269945" r="-1476" b="-1863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74985313"/>
                      </a:ext>
                    </a:extLst>
                  </a:tr>
                  <a:tr h="83985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36" t="-490580" r="-232075" b="-1471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…, 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Das,</a:t>
                          </a:r>
                          <a:r>
                            <a:rPr lang="en-US" sz="2400" baseline="0" dirty="0" smtClean="0">
                              <a:solidFill>
                                <a:schemeClr val="tx2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2"/>
                              </a:solidFill>
                            </a:rPr>
                            <a:t>Kociumaka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, 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Saha’22</a:t>
                          </a: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8450" t="-490580" r="-1476" b="-14710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09102744"/>
                      </a:ext>
                    </a:extLst>
                  </a:tr>
                  <a:tr h="111981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36" t="-442935" r="-232075" b="-10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2878" t="-442935" r="-253957" b="-10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Das,</a:t>
                          </a:r>
                          <a:r>
                            <a:rPr lang="en-US" sz="2400" baseline="0" dirty="0" smtClean="0">
                              <a:solidFill>
                                <a:schemeClr val="tx2"/>
                              </a:solidFill>
                            </a:rPr>
                            <a:t> </a:t>
                          </a:r>
                          <a:r>
                            <a:rPr lang="en-US" sz="2400" dirty="0" err="1" smtClean="0">
                              <a:solidFill>
                                <a:schemeClr val="tx2"/>
                              </a:solidFill>
                            </a:rPr>
                            <a:t>Kociumaka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, </a:t>
                          </a:r>
                          <a:r>
                            <a:rPr lang="en-US" sz="2400" dirty="0" smtClean="0">
                              <a:solidFill>
                                <a:schemeClr val="tx2"/>
                              </a:solidFill>
                            </a:rPr>
                            <a:t>Saha’22</a:t>
                          </a:r>
                          <a:endParaRPr lang="en-US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8450" t="-442935" r="-1476" b="-10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0257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416"/>
            <a:ext cx="8229600" cy="1143000"/>
          </a:xfrm>
        </p:spPr>
        <p:txBody>
          <a:bodyPr/>
          <a:lstStyle/>
          <a:p>
            <a:r>
              <a:rPr lang="en-US" dirty="0" smtClean="0"/>
              <a:t>Edit distance to </a:t>
            </a:r>
            <a:r>
              <a:rPr lang="en-US" dirty="0" err="1" smtClean="0"/>
              <a:t>Dyck</a:t>
            </a:r>
            <a:r>
              <a:rPr lang="en-US" dirty="0" smtClean="0"/>
              <a:t> edit distance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473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905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37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769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473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905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337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769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2182188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2182188"/>
                <a:ext cx="129384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700765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700765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6397"/>
                <a:ext cx="8229600" cy="869765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ED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1">
                        <a:latin typeface="Cambria Math" panose="02040503050406030204" pitchFamily="18" charset="0"/>
                      </a:rPr>
                      <m:t>D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yck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6397"/>
                <a:ext cx="8229600" cy="869765"/>
              </a:xfrm>
              <a:blipFill>
                <a:blip r:embed="rId4"/>
                <a:stretch>
                  <a:fillRect l="-963" t="-3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3"/>
          <p:cNvSpPr txBox="1"/>
          <p:nvPr/>
        </p:nvSpPr>
        <p:spPr>
          <a:xfrm>
            <a:off x="480656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49" name="TextBox 55"/>
          <p:cNvSpPr txBox="1"/>
          <p:nvPr/>
        </p:nvSpPr>
        <p:spPr>
          <a:xfrm>
            <a:off x="5230307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50" name="TextBox 56"/>
          <p:cNvSpPr txBox="1"/>
          <p:nvPr/>
        </p:nvSpPr>
        <p:spPr>
          <a:xfrm>
            <a:off x="5654045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51" name="TextBox 58"/>
          <p:cNvSpPr txBox="1"/>
          <p:nvPr/>
        </p:nvSpPr>
        <p:spPr>
          <a:xfrm>
            <a:off x="6077783" y="2800694"/>
            <a:ext cx="488966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[b</a:t>
            </a:r>
            <a:endParaRPr lang="en-US" sz="2400" dirty="0"/>
          </a:p>
        </p:txBody>
      </p:sp>
      <p:sp>
        <p:nvSpPr>
          <p:cNvPr id="52" name="TextBox 53"/>
          <p:cNvSpPr txBox="1"/>
          <p:nvPr/>
        </p:nvSpPr>
        <p:spPr>
          <a:xfrm>
            <a:off x="6558487" y="2800694"/>
            <a:ext cx="488966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53" name="TextBox 55"/>
          <p:cNvSpPr txBox="1"/>
          <p:nvPr/>
        </p:nvSpPr>
        <p:spPr>
          <a:xfrm>
            <a:off x="7039191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a]</a:t>
            </a:r>
            <a:endParaRPr lang="en-US" sz="2400" dirty="0"/>
          </a:p>
        </p:txBody>
      </p:sp>
      <p:sp>
        <p:nvSpPr>
          <p:cNvPr id="55" name="TextBox 56"/>
          <p:cNvSpPr txBox="1"/>
          <p:nvPr/>
        </p:nvSpPr>
        <p:spPr>
          <a:xfrm>
            <a:off x="746292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r]</a:t>
            </a:r>
            <a:endParaRPr lang="en-US" sz="2400" dirty="0"/>
          </a:p>
        </p:txBody>
      </p:sp>
      <p:sp>
        <p:nvSpPr>
          <p:cNvPr id="58" name="TextBox 58"/>
          <p:cNvSpPr txBox="1"/>
          <p:nvPr/>
        </p:nvSpPr>
        <p:spPr>
          <a:xfrm>
            <a:off x="788666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t]</a:t>
            </a:r>
            <a:endParaRPr lang="en-US" sz="2400" dirty="0"/>
          </a:p>
        </p:txBody>
      </p:sp>
      <p:sp>
        <p:nvSpPr>
          <p:cNvPr id="60" name="Volný tvar 59"/>
          <p:cNvSpPr/>
          <p:nvPr/>
        </p:nvSpPr>
        <p:spPr>
          <a:xfrm>
            <a:off x="6322266" y="3256749"/>
            <a:ext cx="460002" cy="327924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Volný tvar 61"/>
          <p:cNvSpPr/>
          <p:nvPr/>
        </p:nvSpPr>
        <p:spPr>
          <a:xfrm>
            <a:off x="5474792" y="3256748"/>
            <a:ext cx="1751914" cy="518657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Volný tvar 64"/>
          <p:cNvSpPr/>
          <p:nvPr/>
        </p:nvSpPr>
        <p:spPr>
          <a:xfrm>
            <a:off x="5048834" y="3256748"/>
            <a:ext cx="2601612" cy="757379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Přímá spojnice 6"/>
          <p:cNvCxnSpPr>
            <a:stCxn id="54" idx="2"/>
            <a:endCxn id="75" idx="0"/>
          </p:cNvCxnSpPr>
          <p:nvPr/>
        </p:nvCxnSpPr>
        <p:spPr>
          <a:xfrm>
            <a:off x="1689404" y="2661173"/>
            <a:ext cx="0" cy="1047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>
            <a:stCxn id="57" idx="2"/>
            <a:endCxn id="76" idx="0"/>
          </p:cNvCxnSpPr>
          <p:nvPr/>
        </p:nvCxnSpPr>
        <p:spPr>
          <a:xfrm flipH="1">
            <a:off x="2121404" y="2661173"/>
            <a:ext cx="432000" cy="1047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>
            <a:stCxn id="59" idx="2"/>
            <a:endCxn id="77" idx="0"/>
          </p:cNvCxnSpPr>
          <p:nvPr/>
        </p:nvCxnSpPr>
        <p:spPr>
          <a:xfrm flipH="1">
            <a:off x="2553404" y="2661173"/>
            <a:ext cx="432000" cy="1047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Šipka doprava 15"/>
          <p:cNvSpPr/>
          <p:nvPr/>
        </p:nvSpPr>
        <p:spPr>
          <a:xfrm>
            <a:off x="3632398" y="2910478"/>
            <a:ext cx="903180" cy="54848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92"/>
              <p:cNvSpPr txBox="1"/>
              <p:nvPr/>
            </p:nvSpPr>
            <p:spPr>
              <a:xfrm>
                <a:off x="4815166" y="2014448"/>
                <a:ext cx="3486641" cy="468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[⋯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⋯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⋯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⋯]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1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166" y="2014448"/>
                <a:ext cx="3486641" cy="468718"/>
              </a:xfrm>
              <a:prstGeom prst="rect">
                <a:avLst/>
              </a:prstGeom>
              <a:blipFill>
                <a:blip r:embed="rId5"/>
                <a:stretch>
                  <a:fillRect b="-16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18"/>
          <p:cNvCxnSpPr/>
          <p:nvPr/>
        </p:nvCxnSpPr>
        <p:spPr>
          <a:xfrm>
            <a:off x="6559129" y="2661173"/>
            <a:ext cx="0" cy="1670797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87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4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Dyck</a:t>
            </a:r>
            <a:r>
              <a:rPr lang="en-US" dirty="0" smtClean="0"/>
              <a:t> </a:t>
            </a:r>
            <a:r>
              <a:rPr lang="en-US" dirty="0"/>
              <a:t>edit distance to </a:t>
            </a:r>
            <a:r>
              <a:rPr lang="en-US" dirty="0" smtClean="0"/>
              <a:t>edit distance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473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1905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2337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2769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1473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1905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2337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2769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2182188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2182188"/>
                <a:ext cx="129384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700765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700765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6397"/>
                <a:ext cx="8229600" cy="869765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ED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1">
                        <a:latin typeface="Cambria Math" panose="02040503050406030204" pitchFamily="18" charset="0"/>
                      </a:rPr>
                      <m:t>D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yck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6397"/>
                <a:ext cx="8229600" cy="869765"/>
              </a:xfrm>
              <a:blipFill>
                <a:blip r:embed="rId4"/>
                <a:stretch>
                  <a:fillRect l="-963" t="-3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3"/>
          <p:cNvSpPr txBox="1"/>
          <p:nvPr/>
        </p:nvSpPr>
        <p:spPr>
          <a:xfrm>
            <a:off x="480656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49" name="TextBox 55"/>
          <p:cNvSpPr txBox="1"/>
          <p:nvPr/>
        </p:nvSpPr>
        <p:spPr>
          <a:xfrm>
            <a:off x="5230307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50" name="TextBox 56"/>
          <p:cNvSpPr txBox="1"/>
          <p:nvPr/>
        </p:nvSpPr>
        <p:spPr>
          <a:xfrm>
            <a:off x="5654045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51" name="TextBox 58"/>
          <p:cNvSpPr txBox="1"/>
          <p:nvPr/>
        </p:nvSpPr>
        <p:spPr>
          <a:xfrm>
            <a:off x="6077783" y="2800694"/>
            <a:ext cx="488966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[b</a:t>
            </a:r>
            <a:endParaRPr lang="en-US" sz="2400" dirty="0"/>
          </a:p>
        </p:txBody>
      </p:sp>
      <p:sp>
        <p:nvSpPr>
          <p:cNvPr id="52" name="TextBox 53"/>
          <p:cNvSpPr txBox="1"/>
          <p:nvPr/>
        </p:nvSpPr>
        <p:spPr>
          <a:xfrm>
            <a:off x="6558487" y="2800694"/>
            <a:ext cx="488966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53" name="TextBox 55"/>
          <p:cNvSpPr txBox="1"/>
          <p:nvPr/>
        </p:nvSpPr>
        <p:spPr>
          <a:xfrm>
            <a:off x="7039191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a]</a:t>
            </a:r>
            <a:endParaRPr lang="en-US" sz="2400" dirty="0"/>
          </a:p>
        </p:txBody>
      </p:sp>
      <p:sp>
        <p:nvSpPr>
          <p:cNvPr id="55" name="TextBox 56"/>
          <p:cNvSpPr txBox="1"/>
          <p:nvPr/>
        </p:nvSpPr>
        <p:spPr>
          <a:xfrm>
            <a:off x="746292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r]</a:t>
            </a:r>
            <a:endParaRPr lang="en-US" sz="2400" dirty="0"/>
          </a:p>
        </p:txBody>
      </p:sp>
      <p:sp>
        <p:nvSpPr>
          <p:cNvPr id="58" name="TextBox 58"/>
          <p:cNvSpPr txBox="1"/>
          <p:nvPr/>
        </p:nvSpPr>
        <p:spPr>
          <a:xfrm>
            <a:off x="788666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t]</a:t>
            </a:r>
            <a:endParaRPr lang="en-US" sz="2400" dirty="0"/>
          </a:p>
        </p:txBody>
      </p:sp>
      <p:sp>
        <p:nvSpPr>
          <p:cNvPr id="60" name="Volný tvar 59"/>
          <p:cNvSpPr/>
          <p:nvPr/>
        </p:nvSpPr>
        <p:spPr>
          <a:xfrm>
            <a:off x="6322266" y="3256749"/>
            <a:ext cx="460002" cy="327924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Volný tvar 61"/>
          <p:cNvSpPr/>
          <p:nvPr/>
        </p:nvSpPr>
        <p:spPr>
          <a:xfrm>
            <a:off x="5474792" y="3256748"/>
            <a:ext cx="1751914" cy="518657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Volný tvar 64"/>
          <p:cNvSpPr/>
          <p:nvPr/>
        </p:nvSpPr>
        <p:spPr>
          <a:xfrm>
            <a:off x="5048834" y="3256748"/>
            <a:ext cx="2601612" cy="757379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Přímá spojnice 6"/>
          <p:cNvCxnSpPr>
            <a:stCxn id="54" idx="2"/>
            <a:endCxn id="75" idx="0"/>
          </p:cNvCxnSpPr>
          <p:nvPr/>
        </p:nvCxnSpPr>
        <p:spPr>
          <a:xfrm>
            <a:off x="1689404" y="2661173"/>
            <a:ext cx="0" cy="1047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>
            <a:stCxn id="57" idx="2"/>
            <a:endCxn id="76" idx="0"/>
          </p:cNvCxnSpPr>
          <p:nvPr/>
        </p:nvCxnSpPr>
        <p:spPr>
          <a:xfrm flipH="1">
            <a:off x="2121404" y="2661173"/>
            <a:ext cx="432000" cy="1047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>
            <a:stCxn id="59" idx="2"/>
            <a:endCxn id="77" idx="0"/>
          </p:cNvCxnSpPr>
          <p:nvPr/>
        </p:nvCxnSpPr>
        <p:spPr>
          <a:xfrm flipH="1">
            <a:off x="2553404" y="2661173"/>
            <a:ext cx="432000" cy="1047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Šipka doprava 15"/>
          <p:cNvSpPr/>
          <p:nvPr/>
        </p:nvSpPr>
        <p:spPr>
          <a:xfrm flipH="1">
            <a:off x="3632398" y="2944137"/>
            <a:ext cx="903180" cy="54848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92"/>
              <p:cNvSpPr txBox="1"/>
              <p:nvPr/>
            </p:nvSpPr>
            <p:spPr>
              <a:xfrm>
                <a:off x="4815166" y="2014448"/>
                <a:ext cx="3486641" cy="468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[⋯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⋯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⋯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⋯]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1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166" y="2014448"/>
                <a:ext cx="3486641" cy="468718"/>
              </a:xfrm>
              <a:prstGeom prst="rect">
                <a:avLst/>
              </a:prstGeom>
              <a:blipFill>
                <a:blip r:embed="rId5"/>
                <a:stretch>
                  <a:fillRect b="-16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4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Dyck</a:t>
            </a:r>
            <a:r>
              <a:rPr lang="en-US" dirty="0" smtClean="0"/>
              <a:t> </a:t>
            </a:r>
            <a:r>
              <a:rPr lang="en-US" dirty="0"/>
              <a:t>edit distance to </a:t>
            </a:r>
            <a:r>
              <a:rPr lang="en-US" dirty="0" smtClean="0"/>
              <a:t>edit distance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473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905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?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37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2769404" y="219950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1473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?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905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?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337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?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769404" y="370826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2182188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2182188"/>
                <a:ext cx="129384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700765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700765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56397"/>
                <a:ext cx="8229600" cy="869765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ED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1">
                        <a:latin typeface="Cambria Math" panose="02040503050406030204" pitchFamily="18" charset="0"/>
                      </a:rPr>
                      <m:t>D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yck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56397"/>
                <a:ext cx="8229600" cy="869765"/>
              </a:xfrm>
              <a:blipFill>
                <a:blip r:embed="rId4"/>
                <a:stretch>
                  <a:fillRect l="-963" t="-3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3"/>
          <p:cNvSpPr txBox="1"/>
          <p:nvPr/>
        </p:nvSpPr>
        <p:spPr>
          <a:xfrm>
            <a:off x="480656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49" name="TextBox 55"/>
          <p:cNvSpPr txBox="1"/>
          <p:nvPr/>
        </p:nvSpPr>
        <p:spPr>
          <a:xfrm>
            <a:off x="5230307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a]</a:t>
            </a:r>
            <a:endParaRPr lang="en-US" sz="2400" dirty="0"/>
          </a:p>
        </p:txBody>
      </p:sp>
      <p:sp>
        <p:nvSpPr>
          <p:cNvPr id="50" name="TextBox 56"/>
          <p:cNvSpPr txBox="1"/>
          <p:nvPr/>
        </p:nvSpPr>
        <p:spPr>
          <a:xfrm>
            <a:off x="5654045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51" name="TextBox 58"/>
          <p:cNvSpPr txBox="1"/>
          <p:nvPr/>
        </p:nvSpPr>
        <p:spPr>
          <a:xfrm>
            <a:off x="6077783" y="2800694"/>
            <a:ext cx="488966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[b</a:t>
            </a:r>
            <a:endParaRPr lang="en-US" sz="2400" dirty="0"/>
          </a:p>
        </p:txBody>
      </p:sp>
      <p:sp>
        <p:nvSpPr>
          <p:cNvPr id="52" name="TextBox 53"/>
          <p:cNvSpPr txBox="1"/>
          <p:nvPr/>
        </p:nvSpPr>
        <p:spPr>
          <a:xfrm>
            <a:off x="6558487" y="2800694"/>
            <a:ext cx="488966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e]</a:t>
            </a:r>
            <a:endParaRPr lang="en-US" sz="2400" dirty="0"/>
          </a:p>
        </p:txBody>
      </p:sp>
      <p:sp>
        <p:nvSpPr>
          <p:cNvPr id="53" name="TextBox 55"/>
          <p:cNvSpPr txBox="1"/>
          <p:nvPr/>
        </p:nvSpPr>
        <p:spPr>
          <a:xfrm>
            <a:off x="7039191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[t</a:t>
            </a:r>
            <a:endParaRPr lang="en-US" sz="2400" dirty="0"/>
          </a:p>
        </p:txBody>
      </p:sp>
      <p:sp>
        <p:nvSpPr>
          <p:cNvPr id="55" name="TextBox 56"/>
          <p:cNvSpPr txBox="1"/>
          <p:nvPr/>
        </p:nvSpPr>
        <p:spPr>
          <a:xfrm>
            <a:off x="746292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r]</a:t>
            </a:r>
            <a:endParaRPr lang="en-US" sz="2400" dirty="0"/>
          </a:p>
        </p:txBody>
      </p:sp>
      <p:sp>
        <p:nvSpPr>
          <p:cNvPr id="58" name="TextBox 58"/>
          <p:cNvSpPr txBox="1"/>
          <p:nvPr/>
        </p:nvSpPr>
        <p:spPr>
          <a:xfrm>
            <a:off x="7886669" y="2800694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t]</a:t>
            </a:r>
            <a:endParaRPr lang="en-US" sz="2400" dirty="0"/>
          </a:p>
        </p:txBody>
      </p:sp>
      <p:sp>
        <p:nvSpPr>
          <p:cNvPr id="60" name="Volný tvar 59"/>
          <p:cNvSpPr/>
          <p:nvPr/>
        </p:nvSpPr>
        <p:spPr>
          <a:xfrm>
            <a:off x="5913008" y="3252796"/>
            <a:ext cx="887842" cy="327924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Šipka doprava 15"/>
          <p:cNvSpPr/>
          <p:nvPr/>
        </p:nvSpPr>
        <p:spPr>
          <a:xfrm flipH="1">
            <a:off x="3632398" y="2944137"/>
            <a:ext cx="903180" cy="54848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92"/>
              <p:cNvSpPr txBox="1"/>
              <p:nvPr/>
            </p:nvSpPr>
            <p:spPr>
              <a:xfrm>
                <a:off x="4815166" y="2014448"/>
                <a:ext cx="3486641" cy="468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1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166" y="2014448"/>
                <a:ext cx="3486641" cy="4687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Volný tvar 29"/>
          <p:cNvSpPr/>
          <p:nvPr/>
        </p:nvSpPr>
        <p:spPr>
          <a:xfrm>
            <a:off x="7285794" y="3252796"/>
            <a:ext cx="810456" cy="327924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ovéPole 2"/>
          <p:cNvSpPr txBox="1"/>
          <p:nvPr/>
        </p:nvSpPr>
        <p:spPr>
          <a:xfrm>
            <a:off x="3988570" y="2670683"/>
            <a:ext cx="10940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49185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/>
              <a:t>Dyck</a:t>
            </a:r>
            <a:r>
              <a:rPr lang="en-US" dirty="0"/>
              <a:t> edit distance to edit distance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40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solidFill>
                      <a:schemeClr val="tx2"/>
                    </a:solidFill>
                  </a:rPr>
                  <a:t>Thm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[Saha’15]:</a:t>
                </a:r>
                <a:r>
                  <a:rPr lang="en-US" sz="2400" dirty="0" smtClean="0"/>
                  <a:t> </a:t>
                </a:r>
                <a:r>
                  <a:rPr lang="en-US" sz="2400" i="1" dirty="0" smtClean="0"/>
                  <a:t>Randomized </a:t>
                </a:r>
                <a:r>
                  <a:rPr lang="en-US" sz="2400" dirty="0" smtClean="0"/>
                  <a:t>linear-time reduction from </a:t>
                </a:r>
                <a:r>
                  <a:rPr lang="en-US" sz="2400" dirty="0" err="1" smtClean="0"/>
                  <a:t>Dyck</a:t>
                </a:r>
                <a:r>
                  <a:rPr lang="en-US" sz="2400" dirty="0" smtClean="0"/>
                  <a:t> edit distance to edit distance –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smtClean="0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-approximation.</a:t>
                </a:r>
              </a:p>
              <a:p>
                <a:endParaRPr lang="en-US" sz="2400" dirty="0" smtClean="0"/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>
                    <a:solidFill>
                      <a:schemeClr val="tx2"/>
                    </a:solidFill>
                  </a:rPr>
                  <a:t>Thm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[ours]:</a:t>
                </a:r>
                <a:r>
                  <a:rPr lang="en-US" sz="2400" dirty="0" smtClean="0"/>
                  <a:t> </a:t>
                </a:r>
                <a:r>
                  <a:rPr lang="en-US" sz="2400" i="1" dirty="0" smtClean="0"/>
                  <a:t>Deterministic </a:t>
                </a:r>
                <a:r>
                  <a:rPr lang="en-US" sz="2400" dirty="0" smtClean="0"/>
                  <a:t>linear-time </a:t>
                </a:r>
                <a:r>
                  <a:rPr lang="en-US" sz="2400" dirty="0"/>
                  <a:t>reduction from </a:t>
                </a:r>
                <a:r>
                  <a:rPr lang="en-US" sz="2400" dirty="0" err="1"/>
                  <a:t>Dyck</a:t>
                </a:r>
                <a:r>
                  <a:rPr lang="en-US" sz="2400" dirty="0"/>
                  <a:t> edit distance to edit </a:t>
                </a:r>
                <a:r>
                  <a:rPr lang="en-US" sz="2400" dirty="0" smtClean="0"/>
                  <a:t>distance </a:t>
                </a:r>
                <a:r>
                  <a:rPr lang="en-US" sz="2400" dirty="0"/>
                  <a:t>– 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-approximation.</a:t>
                </a:r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1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5"/>
          <p:cNvSpPr txBox="1"/>
          <p:nvPr/>
        </p:nvSpPr>
        <p:spPr>
          <a:xfrm>
            <a:off x="6445679" y="1767552"/>
            <a:ext cx="1452942" cy="461665"/>
          </a:xfrm>
          <a:prstGeom prst="rect">
            <a:avLst/>
          </a:prstGeom>
          <a:solidFill>
            <a:schemeClr val="bg1"/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05" name="Šipka doprava 104"/>
          <p:cNvSpPr/>
          <p:nvPr/>
        </p:nvSpPr>
        <p:spPr>
          <a:xfrm rot="5400000">
            <a:off x="2546805" y="2821501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Šipka doprava 105"/>
          <p:cNvSpPr/>
          <p:nvPr/>
        </p:nvSpPr>
        <p:spPr>
          <a:xfrm rot="5400000">
            <a:off x="4647655" y="2832052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r>
              <a:rPr lang="en-US" dirty="0" err="1" smtClean="0"/>
              <a:t>Dyck</a:t>
            </a:r>
            <a:r>
              <a:rPr lang="en-US" dirty="0" smtClean="0"/>
              <a:t>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</p:spPr>
            <p:txBody>
              <a:bodyPr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dirty="0" smtClean="0"/>
                  <a:t>Dyck edit distance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 smtClean="0"/>
                  <a:t> is at most the sum of the edit distance of all the pairs.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dirty="0" smtClean="0"/>
                  <a:t>The </a:t>
                </a:r>
                <a:r>
                  <a:rPr lang="en-US" sz="2400" dirty="0"/>
                  <a:t>sum of the edit distance of all the </a:t>
                </a:r>
                <a:r>
                  <a:rPr lang="en-US" sz="2400" dirty="0" smtClean="0"/>
                  <a:t>pairs is </a:t>
                </a:r>
                <a:r>
                  <a:rPr lang="en-US" sz="2400" dirty="0"/>
                  <a:t>at </a:t>
                </a:r>
                <a:r>
                  <a:rPr lang="en-US" sz="2400" dirty="0" smtClean="0"/>
                  <a:t>most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-times the </a:t>
                </a:r>
                <a:r>
                  <a:rPr lang="en-US" sz="2400" dirty="0" err="1" smtClean="0"/>
                  <a:t>Dyck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edit distance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  <a:blipFill>
                <a:blip r:embed="rId2"/>
                <a:stretch>
                  <a:fillRect l="-929" t="-2266" r="-1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1866091" y="1767552"/>
            <a:ext cx="1053692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19783" y="1767552"/>
            <a:ext cx="878062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50232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3"/>
          <p:cNvSpPr txBox="1"/>
          <p:nvPr/>
        </p:nvSpPr>
        <p:spPr>
          <a:xfrm>
            <a:off x="3797845" y="1767552"/>
            <a:ext cx="12005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49" name="TextBox 55"/>
          <p:cNvSpPr txBox="1"/>
          <p:nvPr/>
        </p:nvSpPr>
        <p:spPr>
          <a:xfrm>
            <a:off x="4998345" y="1767552"/>
            <a:ext cx="731253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50" name="TextBox 53"/>
          <p:cNvSpPr txBox="1"/>
          <p:nvPr/>
        </p:nvSpPr>
        <p:spPr>
          <a:xfrm>
            <a:off x="5729598" y="1767552"/>
            <a:ext cx="716081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55" name="Volný tvar 54"/>
          <p:cNvSpPr/>
          <p:nvPr/>
        </p:nvSpPr>
        <p:spPr>
          <a:xfrm>
            <a:off x="2080259" y="2221315"/>
            <a:ext cx="1717585" cy="242802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Volný tvar 57"/>
          <p:cNvSpPr/>
          <p:nvPr/>
        </p:nvSpPr>
        <p:spPr>
          <a:xfrm>
            <a:off x="4341495" y="2221315"/>
            <a:ext cx="1384209" cy="242802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Volný tvar 59"/>
          <p:cNvSpPr/>
          <p:nvPr/>
        </p:nvSpPr>
        <p:spPr>
          <a:xfrm>
            <a:off x="5729599" y="2215600"/>
            <a:ext cx="1360812" cy="242802"/>
          </a:xfrm>
          <a:custGeom>
            <a:avLst/>
            <a:gdLst>
              <a:gd name="connsiteX0" fmla="*/ 5787 w 5208608"/>
              <a:gd name="connsiteY0" fmla="*/ 17362 h 706056"/>
              <a:gd name="connsiteX1" fmla="*/ 0 w 5208608"/>
              <a:gd name="connsiteY1" fmla="*/ 706056 h 706056"/>
              <a:gd name="connsiteX2" fmla="*/ 5197033 w 5208608"/>
              <a:gd name="connsiteY2" fmla="*/ 688694 h 706056"/>
              <a:gd name="connsiteX3" fmla="*/ 5208608 w 5208608"/>
              <a:gd name="connsiteY3" fmla="*/ 0 h 70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608" h="706056">
                <a:moveTo>
                  <a:pt x="5787" y="17362"/>
                </a:moveTo>
                <a:lnTo>
                  <a:pt x="0" y="706056"/>
                </a:lnTo>
                <a:lnTo>
                  <a:pt x="5197033" y="688694"/>
                </a:lnTo>
                <a:lnTo>
                  <a:pt x="520860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53"/>
          <p:cNvSpPr txBox="1"/>
          <p:nvPr/>
        </p:nvSpPr>
        <p:spPr>
          <a:xfrm>
            <a:off x="2094002" y="3475034"/>
            <a:ext cx="854171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87" name="TextBox 55"/>
          <p:cNvSpPr txBox="1"/>
          <p:nvPr/>
        </p:nvSpPr>
        <p:spPr>
          <a:xfrm>
            <a:off x="4341495" y="1767552"/>
            <a:ext cx="1384209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94" name="TextBox 55"/>
          <p:cNvSpPr txBox="1"/>
          <p:nvPr/>
        </p:nvSpPr>
        <p:spPr>
          <a:xfrm>
            <a:off x="2080259" y="1767553"/>
            <a:ext cx="1721481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2158204" y="2340286"/>
            <a:ext cx="1590392" cy="243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55"/>
          <p:cNvSpPr txBox="1"/>
          <p:nvPr/>
        </p:nvSpPr>
        <p:spPr>
          <a:xfrm>
            <a:off x="5729598" y="1767552"/>
            <a:ext cx="1360813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30" name="TextBox 53"/>
          <p:cNvSpPr txBox="1"/>
          <p:nvPr/>
        </p:nvSpPr>
        <p:spPr>
          <a:xfrm>
            <a:off x="2948174" y="3475033"/>
            <a:ext cx="853566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31" name="TextBox 53"/>
          <p:cNvSpPr txBox="1"/>
          <p:nvPr/>
        </p:nvSpPr>
        <p:spPr>
          <a:xfrm>
            <a:off x="4341495" y="3560665"/>
            <a:ext cx="70461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2" name="TextBox 53"/>
          <p:cNvSpPr txBox="1"/>
          <p:nvPr/>
        </p:nvSpPr>
        <p:spPr>
          <a:xfrm>
            <a:off x="5046106" y="3560664"/>
            <a:ext cx="72837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33" name="TextBox 53"/>
          <p:cNvSpPr txBox="1"/>
          <p:nvPr/>
        </p:nvSpPr>
        <p:spPr>
          <a:xfrm>
            <a:off x="6277144" y="3442304"/>
            <a:ext cx="70461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4" name="TextBox 53"/>
          <p:cNvSpPr txBox="1"/>
          <p:nvPr/>
        </p:nvSpPr>
        <p:spPr>
          <a:xfrm>
            <a:off x="6981755" y="3442303"/>
            <a:ext cx="72837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04" name="Šipka doprava 103"/>
          <p:cNvSpPr/>
          <p:nvPr/>
        </p:nvSpPr>
        <p:spPr>
          <a:xfrm rot="3824174">
            <a:off x="6288531" y="2779462"/>
            <a:ext cx="809625" cy="23241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53"/>
          <p:cNvSpPr txBox="1"/>
          <p:nvPr/>
        </p:nvSpPr>
        <p:spPr>
          <a:xfrm>
            <a:off x="1866091" y="1767553"/>
            <a:ext cx="21416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8" name="TextBox 53"/>
          <p:cNvSpPr txBox="1"/>
          <p:nvPr/>
        </p:nvSpPr>
        <p:spPr>
          <a:xfrm>
            <a:off x="3801861" y="1768605"/>
            <a:ext cx="539634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9" name="TextBox 53"/>
          <p:cNvSpPr txBox="1"/>
          <p:nvPr/>
        </p:nvSpPr>
        <p:spPr>
          <a:xfrm>
            <a:off x="7090411" y="1767552"/>
            <a:ext cx="808210" cy="461665"/>
          </a:xfrm>
          <a:prstGeom prst="rect">
            <a:avLst/>
          </a:prstGeom>
          <a:solidFill>
            <a:schemeClr val="bg1"/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00364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  <p:bldP spid="55" grpId="0" animBg="1"/>
      <p:bldP spid="58" grpId="0" animBg="1"/>
      <p:bldP spid="60" grpId="0" animBg="1"/>
      <p:bldP spid="84" grpId="0" animBg="1"/>
      <p:bldP spid="87" grpId="0" animBg="1"/>
      <p:bldP spid="9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104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4059</TotalTime>
  <Words>607</Words>
  <Application>Microsoft Office PowerPoint</Application>
  <PresentationFormat>Předvádění na obrazovce (4:3)</PresentationFormat>
  <Paragraphs>247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Wingdings</vt:lpstr>
      <vt:lpstr>Office Theme</vt:lpstr>
      <vt:lpstr>Simple, Deterministic, Fast (but Weak) Approximations to Edit Distance and Dyck Edit Distance</vt:lpstr>
      <vt:lpstr>Edit distance</vt:lpstr>
      <vt:lpstr>Dyck edit distance</vt:lpstr>
      <vt:lpstr>  </vt:lpstr>
      <vt:lpstr>Edit distance to Dyck edit distance</vt:lpstr>
      <vt:lpstr>Dyck edit distance to edit distance</vt:lpstr>
      <vt:lpstr>Dyck edit distance to edit distance</vt:lpstr>
      <vt:lpstr>Dyck edit distance to edit distance</vt:lpstr>
      <vt:lpstr>Dyck edit distance</vt:lpstr>
      <vt:lpstr>Dyck edit distance</vt:lpstr>
      <vt:lpstr>Saha’s edit distance approximation</vt:lpstr>
      <vt:lpstr>Approximating edit distance</vt:lpstr>
      <vt:lpstr>Open questions</vt:lpstr>
      <vt:lpstr>Dyck edit distance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Approach to the Sensitivity Conjecture</dc:title>
  <dc:creator>Justin</dc:creator>
  <cp:lastModifiedBy>Michal</cp:lastModifiedBy>
  <cp:revision>263</cp:revision>
  <dcterms:created xsi:type="dcterms:W3CDTF">2014-12-29T17:25:12Z</dcterms:created>
  <dcterms:modified xsi:type="dcterms:W3CDTF">2023-01-24T21:14:35Z</dcterms:modified>
</cp:coreProperties>
</file>